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3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9E591B-0F69-4A9F-93FA-DAB05DC81A34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D04E8C-978C-4CDD-961F-23ED13568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14356"/>
            <a:ext cx="8229600" cy="121920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sz="4400" dirty="0" smtClean="0">
                <a:solidFill>
                  <a:srgbClr val="00B050"/>
                </a:solidFill>
              </a:rPr>
              <a:t>2017 год объявлен годом экологии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500174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«Зачем живем?» и «Что оставим после?»</a:t>
            </a:r>
            <a:br>
              <a:rPr lang="ru-RU" sz="2400" dirty="0" smtClean="0"/>
            </a:br>
            <a:r>
              <a:rPr lang="ru-RU" sz="2400" dirty="0" smtClean="0"/>
              <a:t>Пустыню, радиацию, разгром,</a:t>
            </a:r>
            <a:br>
              <a:rPr lang="ru-RU" sz="2400" dirty="0" smtClean="0"/>
            </a:br>
            <a:r>
              <a:rPr lang="ru-RU" sz="2400" dirty="0" smtClean="0"/>
              <a:t>Седую Землю, клены, ивы сосны.</a:t>
            </a:r>
            <a:br>
              <a:rPr lang="ru-RU" sz="2400" dirty="0" smtClean="0"/>
            </a:br>
            <a:r>
              <a:rPr lang="ru-RU" sz="2400" dirty="0" smtClean="0"/>
              <a:t>И это, если сами не умрем…</a:t>
            </a:r>
            <a:br>
              <a:rPr lang="ru-RU" sz="2400" dirty="0" smtClean="0"/>
            </a:br>
            <a:r>
              <a:rPr lang="ru-RU" sz="2400" dirty="0" smtClean="0"/>
              <a:t>Измучена и выжжена природа:</a:t>
            </a:r>
            <a:br>
              <a:rPr lang="ru-RU" sz="2400" dirty="0" smtClean="0"/>
            </a:br>
            <a:r>
              <a:rPr lang="ru-RU" sz="2400" dirty="0" smtClean="0"/>
              <a:t>Вулканы, горы лишь вокруг меня.</a:t>
            </a:r>
            <a:br>
              <a:rPr lang="ru-RU" sz="2400" dirty="0" smtClean="0"/>
            </a:br>
            <a:r>
              <a:rPr lang="ru-RU" sz="2400" dirty="0" smtClean="0"/>
              <a:t>Становится ведь хуже год от года.</a:t>
            </a:r>
            <a:br>
              <a:rPr lang="ru-RU" sz="2400" dirty="0" smtClean="0"/>
            </a:br>
            <a:r>
              <a:rPr lang="ru-RU" sz="2400" dirty="0" smtClean="0"/>
              <a:t>Ах бедная любимая Земля!..</a:t>
            </a:r>
            <a:endParaRPr lang="ru-RU" sz="2400" dirty="0"/>
          </a:p>
        </p:txBody>
      </p:sp>
      <p:pic>
        <p:nvPicPr>
          <p:cNvPr id="3082" name="Picture 10" descr="http://jaksarshkola.wmsite.ru/_mod_files/ce_images/02-17/logotip_akcii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F3FF"/>
              </a:clrFrom>
              <a:clrTo>
                <a:srgbClr val="E7F3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500570"/>
            <a:ext cx="2191162" cy="2171703"/>
          </a:xfrm>
          <a:prstGeom prst="rect">
            <a:avLst/>
          </a:prstGeom>
          <a:noFill/>
        </p:spPr>
      </p:pic>
      <p:pic>
        <p:nvPicPr>
          <p:cNvPr id="3084" name="Picture 12" descr="http://ignorik.ru/ign/2056/d-2055873/2055873_html_m33fe2d4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3116"/>
            <a:ext cx="30522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Станция № 6 - «В здоровом теле – здоровый дух»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P1010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906" y="1933556"/>
            <a:ext cx="4186999" cy="31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354329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данной станции установлены скамейки, есть три стойки, которые можно использовать для выполнения упражнений.</a:t>
            </a:r>
          </a:p>
          <a:p>
            <a:r>
              <a:rPr lang="ru-RU" dirty="0" smtClean="0"/>
              <a:t>Кроме того организуется беседа о здоровом образе жизни, т.к. одним  из недостатков современного образа жизни является гиподинамия, т.е. недостаточность движения.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71924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Исключительное место в жизни леса занимают  насекомые, паукообразные, черви. Пауки встречаются  повсюду. В лесной подстилке обитают  многоножки. Много разных жуков  - листоедов, короедов. </a:t>
            </a:r>
          </a:p>
          <a:p>
            <a:r>
              <a:rPr lang="ru-RU" dirty="0" smtClean="0"/>
              <a:t>Лес – основная среда для птиц: овсянка обыкновенная, клест, синицы, дятлы, зяблики. </a:t>
            </a:r>
          </a:p>
          <a:p>
            <a:r>
              <a:rPr lang="ru-RU" dirty="0" smtClean="0"/>
              <a:t>Из млекопитающих  встречается заяц, беляк, лисица, лось, кабан. </a:t>
            </a:r>
          </a:p>
          <a:p>
            <a:r>
              <a:rPr lang="ru-RU" dirty="0" smtClean="0"/>
              <a:t>В зимний период ежегодно проходит акция «Помоги птицам зимой»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Станция №7 - </a:t>
            </a:r>
            <a:r>
              <a:rPr lang="ru-RU" dirty="0" smtClean="0"/>
              <a:t> </a:t>
            </a:r>
            <a:r>
              <a:rPr lang="ru-RU" b="1" dirty="0" smtClean="0"/>
              <a:t>«В мире животных»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Изображение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chitel\Desktop\портфолио\оп\кормушки\2014-02-17 11.56.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14620"/>
            <a:ext cx="271464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00562" y="928670"/>
            <a:ext cx="4186238" cy="51673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На данной станции учащиеся могут проверить чистоту воды в водоеме,  используя различные методики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Станция № 8 – «Экология водоема»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P1010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3588708" cy="27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630076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14752"/>
            <a:ext cx="3214710" cy="23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S630025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714752"/>
            <a:ext cx="3214710" cy="24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72000"/>
          </a:xfrm>
        </p:spPr>
        <p:txBody>
          <a:bodyPr/>
          <a:lstStyle/>
          <a:p>
            <a:pPr lvl="1"/>
            <a:r>
              <a:rPr lang="ru-RU" dirty="0" smtClean="0">
                <a:solidFill>
                  <a:schemeClr val="tx1"/>
                </a:solidFill>
              </a:rPr>
              <a:t>Разработка и принятие мер по консолидации усилий социума;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Поднятие уровня экологической культуры населения;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Увеличение числа жителей города, посещаемых тропу;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Повышение социальной активности молодежи;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Обеспечение дополнительной занятости старших подростков в обустройстве тропы и проведении экскурсий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pic>
        <p:nvPicPr>
          <p:cNvPr id="6" name="Рисунок 5" descr="P1050734.JPG"/>
          <p:cNvPicPr>
            <a:picLocks noChangeAspect="1"/>
          </p:cNvPicPr>
          <p:nvPr/>
        </p:nvPicPr>
        <p:blipFill>
          <a:blip r:embed="rId3" cstate="print"/>
          <a:srcRect l="6016" b="3749"/>
          <a:stretch>
            <a:fillRect/>
          </a:stretch>
        </p:blipFill>
        <p:spPr>
          <a:xfrm>
            <a:off x="5143504" y="71414"/>
            <a:ext cx="3033489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Создание условий для жизни  памятника  природы – березовой рощи за счет повышения активности пенсионеров, молодежи;</a:t>
            </a:r>
          </a:p>
          <a:p>
            <a:pPr lvl="0"/>
            <a:r>
              <a:rPr lang="ru-RU" sz="2400" dirty="0" smtClean="0"/>
              <a:t>Содержание в порядке тропы здоровья;</a:t>
            </a:r>
          </a:p>
          <a:p>
            <a:pPr lvl="0"/>
            <a:r>
              <a:rPr lang="ru-RU" sz="2400" dirty="0" smtClean="0"/>
              <a:t>Будут созданы условия для проведения экскурсий и  мониторинга природного комплекса  вблизи города.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pic>
        <p:nvPicPr>
          <p:cNvPr id="2052" name="Picture 4" descr="http://news-2017-god.com/wp-content/uploads/2016/03/7c8b1b8633e7bc22d36fe0497323dcb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000504"/>
            <a:ext cx="3497709" cy="2749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7972452" cy="3333760"/>
          </a:xfrm>
        </p:spPr>
        <p:txBody>
          <a:bodyPr>
            <a:prstTxWarp prst="textInflateTop">
              <a:avLst/>
            </a:prstTxWarp>
          </a:bodyPr>
          <a:lstStyle/>
          <a:p>
            <a:pPr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azeta19.ru/files/old/images/stories/articles/2014/2/093201000138149037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857628"/>
            <a:ext cx="4014816" cy="250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50mm.ru/images/nice_paintings_53/08_wallpaper_paint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714860"/>
            <a:ext cx="5715008" cy="214314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проекта: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Арефьева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Е.В., учитель географии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МКОУ СШ №2 с УИОП им. А. 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Жаркова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Г.Яранска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Кировской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облати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Экологический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«Храм природы»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 проекта </a:t>
            </a:r>
            <a:r>
              <a:rPr lang="ru-RU" sz="2400" b="1" dirty="0" smtClean="0"/>
              <a:t>- </a:t>
            </a:r>
            <a:r>
              <a:rPr lang="ru-RU" sz="2400" dirty="0" smtClean="0"/>
              <a:t>повышение экологического просвещения населения через координацию усилий социума.</a:t>
            </a:r>
          </a:p>
          <a:p>
            <a:pPr>
              <a:buNone/>
            </a:pP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Задачи: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400" dirty="0" smtClean="0"/>
              <a:t>Привлечение внимания населения к идеям охраны природы, повышение социальной активности населения.</a:t>
            </a:r>
          </a:p>
          <a:p>
            <a:pPr lvl="0"/>
            <a:r>
              <a:rPr lang="ru-RU" sz="2400" dirty="0" smtClean="0"/>
              <a:t>Экологическое просвещение.</a:t>
            </a:r>
          </a:p>
          <a:p>
            <a:pPr lvl="0"/>
            <a:r>
              <a:rPr lang="ru-RU" sz="2400" dirty="0" smtClean="0"/>
              <a:t>Пропаганда здорового образа жизни.</a:t>
            </a:r>
          </a:p>
          <a:p>
            <a:pPr lvl="0">
              <a:buNone/>
            </a:pPr>
            <a:r>
              <a:rPr lang="ru-RU" sz="2000" dirty="0" smtClean="0"/>
              <a:t>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344" name="Picture 8" descr="http://bishelp.ru/sites/default/files/users/79480/content/c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714756" cy="272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/>
          <a:lstStyle/>
          <a:p>
            <a:pPr marL="3403600" indent="-273050">
              <a:buNone/>
            </a:pPr>
            <a:r>
              <a:rPr lang="ru-RU" dirty="0" smtClean="0"/>
              <a:t>1.) Подготовительный – Сентябрь </a:t>
            </a:r>
            <a:r>
              <a:rPr lang="ru-RU" dirty="0" smtClean="0"/>
              <a:t>2022-март 2023 </a:t>
            </a:r>
            <a:r>
              <a:rPr lang="ru-RU" dirty="0" smtClean="0"/>
              <a:t>г</a:t>
            </a:r>
          </a:p>
          <a:p>
            <a:pPr marL="3403600" indent="-273050">
              <a:buNone/>
            </a:pPr>
            <a:r>
              <a:rPr lang="ru-RU" dirty="0" smtClean="0"/>
              <a:t>2.) Практический - Апрель </a:t>
            </a:r>
            <a:r>
              <a:rPr lang="ru-RU" dirty="0" smtClean="0"/>
              <a:t>2022- </a:t>
            </a:r>
            <a:r>
              <a:rPr lang="ru-RU" dirty="0" smtClean="0"/>
              <a:t>октябрь </a:t>
            </a:r>
            <a:r>
              <a:rPr lang="ru-RU" dirty="0" smtClean="0"/>
              <a:t>2023 </a:t>
            </a:r>
            <a:r>
              <a:rPr lang="ru-RU" dirty="0" smtClean="0"/>
              <a:t>г</a:t>
            </a:r>
          </a:p>
          <a:p>
            <a:pPr marL="3403600" indent="-273050">
              <a:buNone/>
            </a:pPr>
            <a:r>
              <a:rPr lang="ru-RU" dirty="0" smtClean="0"/>
              <a:t>3.) Контрольно-оценочный - Ноябрь-декабрь </a:t>
            </a:r>
            <a:r>
              <a:rPr lang="ru-RU" dirty="0" smtClean="0"/>
              <a:t>2023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Сроки  и этапы проекта:</a:t>
            </a:r>
            <a:endParaRPr lang="ru-RU" dirty="0"/>
          </a:p>
        </p:txBody>
      </p:sp>
      <p:pic>
        <p:nvPicPr>
          <p:cNvPr id="6" name="Рисунок 5" descr="001"/>
          <p:cNvPicPr/>
          <p:nvPr/>
        </p:nvPicPr>
        <p:blipFill>
          <a:blip r:embed="rId3" cstate="print"/>
          <a:srcRect l="34444"/>
          <a:stretch>
            <a:fillRect/>
          </a:stretch>
        </p:blipFill>
        <p:spPr bwMode="auto">
          <a:xfrm>
            <a:off x="357158" y="928670"/>
            <a:ext cx="318071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chitel\Desktop\портфолио\бер.роща\берёзовая роща\IMG_72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chitel\Desktop\портфолио\бер.роща\берёзовая роща\IMG_73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57628"/>
            <a:ext cx="3857652" cy="26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1"/>
          <p:cNvPicPr/>
          <p:nvPr/>
        </p:nvPicPr>
        <p:blipFill>
          <a:blip r:embed="rId3" cstate="print"/>
          <a:srcRect l="34444"/>
          <a:stretch>
            <a:fillRect/>
          </a:stretch>
        </p:blipFill>
        <p:spPr bwMode="auto">
          <a:xfrm>
            <a:off x="323528" y="860146"/>
            <a:ext cx="318071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46910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Березовая роща  - создана в 1912 году  купцом  </a:t>
            </a:r>
            <a:r>
              <a:rPr lang="ru-RU" sz="2400" dirty="0" err="1" smtClean="0"/>
              <a:t>Бочонковым</a:t>
            </a:r>
            <a:endParaRPr lang="ru-RU" sz="2400" dirty="0" smtClean="0"/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Статус  памятника получила  в 1984 году.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Березовая роща – это искусственно  созданное  насаждение  паркового типа.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  Площадь  рощи  составляет 18 га.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Станция №1  - «Березовая роща  - памятник  природы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P101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214709" cy="240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929066"/>
            <a:ext cx="342902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Станция №2 - «Этажи леса»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P1010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14686"/>
            <a:ext cx="37337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000108"/>
            <a:ext cx="6643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лесов  нашего района характерна  значительная примесь  широколиственных деревьев, богатый подлесок. В древостое преобладает  ель  и пихта   с примесью березы  и осины.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Из кустарников присутствуют  крушина ломкая, жимолость лесная, смородина черная, калина. Разнообразный травяной покров.</a:t>
            </a:r>
            <a:endParaRPr lang="ru-RU" sz="2000" dirty="0"/>
          </a:p>
        </p:txBody>
      </p:sp>
      <p:pic>
        <p:nvPicPr>
          <p:cNvPr id="9" name="Picture 4" descr="P10100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3786214" cy="284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Станция №3 – «Муравейник»</a:t>
            </a:r>
            <a:endParaRPr lang="ru-RU" dirty="0"/>
          </a:p>
        </p:txBody>
      </p:sp>
      <p:pic>
        <p:nvPicPr>
          <p:cNvPr id="8195" name="Picture 3" descr="P101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928802"/>
            <a:ext cx="3071834" cy="19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718131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Муравьи – общественные насекомые, которые живут семьями. Каждая семья состоит из одной самки ( цариц) и многочисленных бесплодных рабочих. Учёными выяснилось, что нет разума у обитателей муравейников 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Общаются муравьи специальными веществами – </a:t>
            </a:r>
            <a:r>
              <a:rPr lang="ru-RU" sz="2000" dirty="0" err="1" smtClean="0"/>
              <a:t>ферромонами</a:t>
            </a:r>
            <a:r>
              <a:rPr lang="ru-RU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Каждый муравейник имеет свою территорию.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429132"/>
            <a:ext cx="20447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IMG_73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429132"/>
            <a:ext cx="207167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85860"/>
            <a:ext cx="4043362" cy="5143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Лишайники очень чувствительны к загрязнению воздуха.</a:t>
            </a:r>
          </a:p>
          <a:p>
            <a:r>
              <a:rPr lang="ru-RU" dirty="0" smtClean="0"/>
              <a:t>Сернистый газ угнетает большинство лишайников</a:t>
            </a:r>
          </a:p>
          <a:p>
            <a:r>
              <a:rPr lang="ru-RU" dirty="0" smtClean="0"/>
              <a:t>Эти растения позволяют судить о степени загрязнения воздуха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«лишайниковая пустыня»- полное отсутствие лишайников (самые неблагополучные районы)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«зона соревнования» - лишайниковая флора бедна</a:t>
            </a:r>
            <a:endParaRPr lang="ru-RU" sz="2000" dirty="0" smtClean="0"/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нормативная зона – встречаются многие виды лишайников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Станция №4 -  «Чистый воздух»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P101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71546"/>
            <a:ext cx="2389472" cy="17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070200.JP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38035" y="3591462"/>
            <a:ext cx="3286148" cy="2103971"/>
          </a:xfrm>
          <a:prstGeom prst="rect">
            <a:avLst/>
          </a:prstGeom>
        </p:spPr>
      </p:pic>
      <p:pic>
        <p:nvPicPr>
          <p:cNvPr id="7" name="Рисунок 6" descr="P107019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9454" y="3000372"/>
            <a:ext cx="20002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artleo.com/pic/201108/1024x600/artleo.com-8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524000"/>
            <a:ext cx="4400552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 Ориентирование</a:t>
            </a:r>
            <a:r>
              <a:rPr lang="ru-RU" dirty="0" smtClean="0"/>
              <a:t> – это определение  своего местоположения  относительно  сторон горизонта. </a:t>
            </a:r>
          </a:p>
          <a:p>
            <a:pPr>
              <a:buNone/>
            </a:pPr>
            <a:r>
              <a:rPr lang="ru-RU" dirty="0" smtClean="0"/>
              <a:t>Некоторые  природные признаки для ориентировки:</a:t>
            </a:r>
          </a:p>
          <a:p>
            <a:r>
              <a:rPr lang="ru-RU" dirty="0" smtClean="0"/>
              <a:t>Основные  просеки  в лесу  идут  в направлении север-юг, поперечные – восток-запад.</a:t>
            </a:r>
          </a:p>
          <a:p>
            <a:r>
              <a:rPr lang="ru-RU" dirty="0" smtClean="0"/>
              <a:t> В средних  широтах  ветви  отдельно  стоящих деревьев  более  развиты  с южной стороны.</a:t>
            </a:r>
          </a:p>
          <a:p>
            <a:r>
              <a:rPr lang="ru-RU" dirty="0" smtClean="0"/>
              <a:t> Муравейник  располагается  с южной стороны  деревьев.</a:t>
            </a:r>
          </a:p>
          <a:p>
            <a:r>
              <a:rPr lang="ru-RU" dirty="0" smtClean="0"/>
              <a:t>Весной  больше  снега бывает  на северной стороне. </a:t>
            </a:r>
          </a:p>
          <a:p>
            <a:r>
              <a:rPr lang="ru-RU" dirty="0" smtClean="0"/>
              <a:t>Ориентирование  ночью – по Полярной звезде, которая показывает  направление на север.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Станция №5 - «Юный </a:t>
            </a:r>
            <a:r>
              <a:rPr lang="ru-RU" sz="3600" b="1" dirty="0" err="1" smtClean="0"/>
              <a:t>ориентировщик</a:t>
            </a:r>
            <a:r>
              <a:rPr lang="ru-RU" sz="3600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P101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8165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epositphotos_6001710-Blue-metal-compass"/>
          <p:cNvPicPr>
            <a:picLocks noChangeAspect="1" noChangeArrowheads="1"/>
          </p:cNvPicPr>
          <p:nvPr/>
        </p:nvPicPr>
        <p:blipFill>
          <a:blip r:embed="rId4" cstate="print"/>
          <a:srcRect l="6989" t="6351" r="6458" b="8456"/>
          <a:stretch>
            <a:fillRect/>
          </a:stretch>
        </p:blipFill>
        <p:spPr bwMode="auto">
          <a:xfrm>
            <a:off x="785786" y="1285860"/>
            <a:ext cx="2571736" cy="192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</TotalTime>
  <Words>619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Constantia</vt:lpstr>
      <vt:lpstr>Wingdings</vt:lpstr>
      <vt:lpstr>Wingdings 2</vt:lpstr>
      <vt:lpstr>Бумажная</vt:lpstr>
      <vt:lpstr>   2017 год объявлен годом экологии</vt:lpstr>
      <vt:lpstr>Экологический проект «Храм природы» </vt:lpstr>
      <vt:lpstr>Презентация PowerPoint</vt:lpstr>
      <vt:lpstr>Сроки  и этапы проекта:</vt:lpstr>
      <vt:lpstr> Станция №1  - «Березовая роща  - памятник  природы»</vt:lpstr>
      <vt:lpstr>    Станция №2 - «Этажи леса» </vt:lpstr>
      <vt:lpstr>Станция №3 – «Муравейник»</vt:lpstr>
      <vt:lpstr>Станция №4 -  «Чистый воздух» </vt:lpstr>
      <vt:lpstr>   Станция №5 - «Юный ориентировщик» </vt:lpstr>
      <vt:lpstr>Станция № 6 - «В здоровом теле – здоровый дух» </vt:lpstr>
      <vt:lpstr>Станция №7 -  «В мире животных» </vt:lpstr>
      <vt:lpstr>Станция № 8 – «Экология водоема» </vt:lpstr>
      <vt:lpstr>Результаты:</vt:lpstr>
      <vt:lpstr>Перспективы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«Храм природы»</dc:title>
  <dc:creator>Басмановы</dc:creator>
  <cp:lastModifiedBy>Пользователь</cp:lastModifiedBy>
  <cp:revision>38</cp:revision>
  <dcterms:created xsi:type="dcterms:W3CDTF">2017-03-25T18:21:36Z</dcterms:created>
  <dcterms:modified xsi:type="dcterms:W3CDTF">2023-12-04T05:40:25Z</dcterms:modified>
</cp:coreProperties>
</file>